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77" r:id="rId3"/>
    <p:sldId id="278" r:id="rId4"/>
    <p:sldId id="276"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A45E"/>
    <a:srgbClr val="3E99D4"/>
    <a:srgbClr val="FFD267"/>
    <a:srgbClr val="E6E6E6"/>
    <a:srgbClr val="FFC000"/>
    <a:srgbClr val="9563AA"/>
    <a:srgbClr val="13B794"/>
    <a:srgbClr val="9EC979"/>
    <a:srgbClr val="F4944A"/>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61" d="100"/>
          <a:sy n="161" d="100"/>
        </p:scale>
        <p:origin x="160" y="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8A7CF7-5018-459D-AD17-072B7661FC2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2EE43A44-285D-4F47-B6AC-712FE8505B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B0D2733-6638-4A83-81DF-30DA777C1933}"/>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9B5ABF5F-2082-4F10-9555-4530D549675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D19A1E3-8DEF-461B-A20B-129CF0A9FD7A}"/>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76008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CF18F5-A870-483B-A2AA-166642A2DADB}"/>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A35F9EC-2904-432B-8F13-0E90921D149C}"/>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CE968C7-AF9B-4262-A026-6260B97AA077}"/>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3EE28951-FE01-451B-9ED0-54DB4EDFC5D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A2B9FD0-57CE-450D-AF7F-3F4651AD6B65}"/>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80070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49E1C29C-A626-402D-B4C4-3316CD582A12}"/>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060BCB7B-962D-4C3D-B95E-7D50F7174CC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41DC5CA-8D95-4443-AA0C-4A52CAFFBF0C}"/>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97F31A51-DD59-4321-9C53-5E66F62FEE8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2E8FF0F-E355-43D6-B89A-3D627887DC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09037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0EA2C4-32E4-4619-8C6E-7276CC9F2EDC}"/>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0569CDE-0F48-4B49-A550-E0CC14735499}"/>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084D078-2192-4800-BBFB-2665A7D76415}"/>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5A020D76-236D-44FC-8DF4-4C3CCD55015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76AB3CE-8CBC-490C-80BF-4CE519E9867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918239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0B585C-5A99-439C-99C8-F6B8A0FF332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FCBB1C4-A42A-4A62-B1B1-AE7B5F315C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0F8C60C-38A7-496C-A84C-ECF8A2F036CE}"/>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28ABCEC9-C56C-425B-B5F2-EB46B17C8A6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F5224B-0A3C-4E2B-805B-F023EBA0E1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990913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2199938-C4F6-41BF-8573-80AE7237D40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AAD68A7-84B7-4D61-907C-9B05E48A94E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7066D4A-F9F7-4E98-8852-8AD8B2C405D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140D07D-9D17-45DF-83C2-67025D5DD882}"/>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5BE795B4-DFB5-4BCB-BA56-61B6CF4F870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6CD303C-910C-4644-BCE7-94A3FA1487EC}"/>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140436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93624A-7312-446A-8929-BE89F3FE2046}"/>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5EE47912-690C-4F29-AD1C-CAB1B13904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F8A942E8-FE88-4E61-B79E-2021D56FB5C5}"/>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1D88AFB-B350-4412-8538-89E2368385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1924D00-6DB4-4499-92C7-C3F2C3DC23F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51AD8AD-7CAD-4BF0-9BC6-DBEAE83FAA56}"/>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8" name="Espace réservé du pied de page 7">
            <a:extLst>
              <a:ext uri="{FF2B5EF4-FFF2-40B4-BE49-F238E27FC236}">
                <a16:creationId xmlns:a16="http://schemas.microsoft.com/office/drawing/2014/main" id="{1E36D63F-AEE4-44D5-8C0E-B06C3F949CE9}"/>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104432E-C888-4237-9A7E-7A99355F229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37510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744E09-4533-4AF4-81B1-6374DD3F5EA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B343CAD9-07D3-4CEF-9A7F-EECB7187CA47}"/>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4" name="Espace réservé du pied de page 3">
            <a:extLst>
              <a:ext uri="{FF2B5EF4-FFF2-40B4-BE49-F238E27FC236}">
                <a16:creationId xmlns:a16="http://schemas.microsoft.com/office/drawing/2014/main" id="{F5B62CF2-4D8A-4450-BACD-59D9F5825BFE}"/>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A3408973-7234-4688-9034-4928D063CFDB}"/>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3157691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D28A650-0AF8-4EE9-885E-7099647B37AE}"/>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3" name="Espace réservé du pied de page 2">
            <a:extLst>
              <a:ext uri="{FF2B5EF4-FFF2-40B4-BE49-F238E27FC236}">
                <a16:creationId xmlns:a16="http://schemas.microsoft.com/office/drawing/2014/main" id="{FDFEE79C-53E6-48A0-B598-6C4B9D0D350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850409B0-6A99-4AE1-B046-BCE006F916F1}"/>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4002705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31784A-625A-4766-8C8A-129F82D556F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0B48D90A-3BCA-4DAF-AEF1-343CB7C2F6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38FAFA7F-2EEA-4151-8255-BB36A39BB2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0FFC4A7-7D99-4237-91FB-CEEC0337E1C2}"/>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DFB97482-D3AC-4549-BF59-7BB267F56284}"/>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7C5EF17-BE7B-4A6F-8A98-2B67023F4B00}"/>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15034783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D4CE5D9-489F-4806-9700-8402E3431FB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1153A15A-2E49-463F-A85A-0FF637521E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DCE76C0A-4077-41CD-90C2-A12624BA3DD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2091334-92BC-4936-A9E8-35B9E72307F0}"/>
              </a:ext>
            </a:extLst>
          </p:cNvPr>
          <p:cNvSpPr>
            <a:spLocks noGrp="1"/>
          </p:cNvSpPr>
          <p:nvPr>
            <p:ph type="dt" sz="half" idx="10"/>
          </p:nvPr>
        </p:nvSpPr>
        <p:spPr/>
        <p:txBody>
          <a:bodyPr/>
          <a:lstStyle/>
          <a:p>
            <a:fld id="{F119A72E-7509-49C7-A3FA-FB15D82B4CFB}" type="datetimeFigureOut">
              <a:rPr lang="fr-FR" smtClean="0"/>
              <a:t>08/09/2022</a:t>
            </a:fld>
            <a:endParaRPr lang="fr-FR"/>
          </a:p>
        </p:txBody>
      </p:sp>
      <p:sp>
        <p:nvSpPr>
          <p:cNvPr id="6" name="Espace réservé du pied de page 5">
            <a:extLst>
              <a:ext uri="{FF2B5EF4-FFF2-40B4-BE49-F238E27FC236}">
                <a16:creationId xmlns:a16="http://schemas.microsoft.com/office/drawing/2014/main" id="{777DF857-89E7-4408-A205-046358E9D3E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B19D3499-8381-4087-AF4D-3C7AD3AA2307}"/>
              </a:ext>
            </a:extLst>
          </p:cNvPr>
          <p:cNvSpPr>
            <a:spLocks noGrp="1"/>
          </p:cNvSpPr>
          <p:nvPr>
            <p:ph type="sldNum" sz="quarter" idx="12"/>
          </p:nvPr>
        </p:nvSpPr>
        <p:spPr/>
        <p:txBody>
          <a:bodyPr/>
          <a:lstStyle/>
          <a:p>
            <a:fld id="{21309C9F-5707-4E1E-AD5D-9B8D071B1E9C}" type="slidenum">
              <a:rPr lang="fr-FR" smtClean="0"/>
              <a:t>‹N°›</a:t>
            </a:fld>
            <a:endParaRPr lang="fr-FR"/>
          </a:p>
        </p:txBody>
      </p:sp>
    </p:spTree>
    <p:extLst>
      <p:ext uri="{BB962C8B-B14F-4D97-AF65-F5344CB8AC3E}">
        <p14:creationId xmlns:p14="http://schemas.microsoft.com/office/powerpoint/2010/main" val="2924065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C94A0D7B-7516-4134-A780-9A5C62DA582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E11AFC8-C16D-4ACC-ADE6-0BBA35F5B54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4596B21-8E38-43D0-9695-6439C5B231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19A72E-7509-49C7-A3FA-FB15D82B4CFB}" type="datetimeFigureOut">
              <a:rPr lang="fr-FR" smtClean="0"/>
              <a:t>08/09/2022</a:t>
            </a:fld>
            <a:endParaRPr lang="fr-FR"/>
          </a:p>
        </p:txBody>
      </p:sp>
      <p:sp>
        <p:nvSpPr>
          <p:cNvPr id="5" name="Espace réservé du pied de page 4">
            <a:extLst>
              <a:ext uri="{FF2B5EF4-FFF2-40B4-BE49-F238E27FC236}">
                <a16:creationId xmlns:a16="http://schemas.microsoft.com/office/drawing/2014/main" id="{4C45F137-E294-455D-90F0-9F668D2A85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F3883DAD-2CA3-45B6-B752-CC5E2D2FE3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309C9F-5707-4E1E-AD5D-9B8D071B1E9C}" type="slidenum">
              <a:rPr lang="fr-FR" smtClean="0"/>
              <a:t>‹N°›</a:t>
            </a:fld>
            <a:endParaRPr lang="fr-FR"/>
          </a:p>
        </p:txBody>
      </p:sp>
    </p:spTree>
    <p:extLst>
      <p:ext uri="{BB962C8B-B14F-4D97-AF65-F5344CB8AC3E}">
        <p14:creationId xmlns:p14="http://schemas.microsoft.com/office/powerpoint/2010/main" val="1452983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9A45E"/>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9E0EEC-9561-4F9F-AD1A-B641287C3BB7}"/>
              </a:ext>
            </a:extLst>
          </p:cNvPr>
          <p:cNvSpPr>
            <a:spLocks noGrp="1"/>
          </p:cNvSpPr>
          <p:nvPr>
            <p:ph type="ctrTitle"/>
          </p:nvPr>
        </p:nvSpPr>
        <p:spPr>
          <a:xfrm>
            <a:off x="1524000" y="1984571"/>
            <a:ext cx="9144000" cy="2888857"/>
          </a:xfrm>
          <a:noFill/>
        </p:spPr>
        <p:txBody>
          <a:bodyPr anchor="ctr" anchorCtr="0">
            <a:normAutofit/>
          </a:bodyPr>
          <a:lstStyle/>
          <a:p>
            <a:r>
              <a:rPr lang="fr-FR" sz="5400" b="1" dirty="0">
                <a:solidFill>
                  <a:srgbClr val="7030A0"/>
                </a:solidFill>
              </a:rPr>
              <a:t>Stratégie 3:</a:t>
            </a:r>
            <a:br>
              <a:rPr lang="fr-FR" b="1" dirty="0">
                <a:solidFill>
                  <a:srgbClr val="FEFEFE"/>
                </a:solidFill>
              </a:rPr>
            </a:br>
            <a:r>
              <a:rPr lang="fr-FR" sz="4800" b="1" dirty="0"/>
              <a:t>Repérer les inférences </a:t>
            </a:r>
            <a:br>
              <a:rPr lang="fr-FR" sz="4800" b="1" dirty="0"/>
            </a:br>
            <a:r>
              <a:rPr lang="fr-FR" sz="4800" b="1" dirty="0"/>
              <a:t>pour comprendre. </a:t>
            </a:r>
            <a:endParaRPr lang="fr-FR" b="1" dirty="0"/>
          </a:p>
        </p:txBody>
      </p:sp>
      <p:sp>
        <p:nvSpPr>
          <p:cNvPr id="3" name="Sous-titre 2">
            <a:extLst>
              <a:ext uri="{FF2B5EF4-FFF2-40B4-BE49-F238E27FC236}">
                <a16:creationId xmlns:a16="http://schemas.microsoft.com/office/drawing/2014/main" id="{128E0CB4-F535-494A-88A1-DC2417ED8A34}"/>
              </a:ext>
            </a:extLst>
          </p:cNvPr>
          <p:cNvSpPr>
            <a:spLocks noGrp="1"/>
          </p:cNvSpPr>
          <p:nvPr>
            <p:ph type="subTitle" idx="1"/>
          </p:nvPr>
        </p:nvSpPr>
        <p:spPr>
          <a:xfrm>
            <a:off x="1524000" y="5962033"/>
            <a:ext cx="9144000" cy="750536"/>
          </a:xfrm>
        </p:spPr>
        <p:txBody>
          <a:bodyPr>
            <a:normAutofit/>
          </a:bodyPr>
          <a:lstStyle/>
          <a:p>
            <a:r>
              <a:rPr lang="fr-FR" sz="4400" dirty="0">
                <a:solidFill>
                  <a:srgbClr val="002060"/>
                </a:solidFill>
              </a:rPr>
              <a:t>Rituel</a:t>
            </a:r>
            <a:r>
              <a:rPr lang="fr-FR" sz="4400" dirty="0"/>
              <a:t> – semaine 1</a:t>
            </a:r>
          </a:p>
        </p:txBody>
      </p:sp>
      <p:sp>
        <p:nvSpPr>
          <p:cNvPr id="6" name="ZoneTexte 5">
            <a:extLst>
              <a:ext uri="{FF2B5EF4-FFF2-40B4-BE49-F238E27FC236}">
                <a16:creationId xmlns:a16="http://schemas.microsoft.com/office/drawing/2014/main" id="{E01DF116-582E-4194-9840-E885F43FEFE9}"/>
              </a:ext>
            </a:extLst>
          </p:cNvPr>
          <p:cNvSpPr txBox="1"/>
          <p:nvPr/>
        </p:nvSpPr>
        <p:spPr>
          <a:xfrm>
            <a:off x="8305800" y="6229866"/>
            <a:ext cx="3680354" cy="369332"/>
          </a:xfrm>
          <a:prstGeom prst="rect">
            <a:avLst/>
          </a:prstGeom>
          <a:noFill/>
        </p:spPr>
        <p:txBody>
          <a:bodyPr wrap="square" rtlCol="0">
            <a:spAutoFit/>
          </a:bodyPr>
          <a:lstStyle/>
          <a:p>
            <a:pPr algn="r"/>
            <a:r>
              <a:rPr lang="fr-FR" dirty="0"/>
              <a:t>Projet 6</a:t>
            </a:r>
          </a:p>
        </p:txBody>
      </p:sp>
      <p:pic>
        <p:nvPicPr>
          <p:cNvPr id="13" name="Image 12">
            <a:extLst>
              <a:ext uri="{FF2B5EF4-FFF2-40B4-BE49-F238E27FC236}">
                <a16:creationId xmlns:a16="http://schemas.microsoft.com/office/drawing/2014/main" id="{E55DCA4C-C16A-4B2C-A5B1-2DB97AF11D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846" y="6036734"/>
            <a:ext cx="2100195" cy="601134"/>
          </a:xfrm>
          <a:prstGeom prst="rect">
            <a:avLst/>
          </a:prstGeom>
        </p:spPr>
      </p:pic>
      <p:pic>
        <p:nvPicPr>
          <p:cNvPr id="8" name="Image 7">
            <a:extLst>
              <a:ext uri="{FF2B5EF4-FFF2-40B4-BE49-F238E27FC236}">
                <a16:creationId xmlns:a16="http://schemas.microsoft.com/office/drawing/2014/main" id="{B50445A9-7E2C-1910-E8EA-FBBFAD8D0B8B}"/>
              </a:ext>
            </a:extLst>
          </p:cNvPr>
          <p:cNvPicPr>
            <a:picLocks noChangeAspect="1"/>
          </p:cNvPicPr>
          <p:nvPr/>
        </p:nvPicPr>
        <p:blipFill>
          <a:blip r:embed="rId3"/>
          <a:stretch>
            <a:fillRect/>
          </a:stretch>
        </p:blipFill>
        <p:spPr>
          <a:xfrm>
            <a:off x="10592747" y="258802"/>
            <a:ext cx="1292560" cy="1440000"/>
          </a:xfrm>
          <a:prstGeom prst="rect">
            <a:avLst/>
          </a:prstGeom>
        </p:spPr>
      </p:pic>
      <p:pic>
        <p:nvPicPr>
          <p:cNvPr id="7" name="Image 6">
            <a:extLst>
              <a:ext uri="{FF2B5EF4-FFF2-40B4-BE49-F238E27FC236}">
                <a16:creationId xmlns:a16="http://schemas.microsoft.com/office/drawing/2014/main" id="{C9A6F9C1-C127-F1DC-F1DF-46CE2498A9B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2823675" y="5956087"/>
            <a:ext cx="1062526" cy="680780"/>
          </a:xfrm>
          <a:prstGeom prst="rect">
            <a:avLst/>
          </a:prstGeom>
        </p:spPr>
      </p:pic>
    </p:spTree>
    <p:extLst>
      <p:ext uri="{BB962C8B-B14F-4D97-AF65-F5344CB8AC3E}">
        <p14:creationId xmlns:p14="http://schemas.microsoft.com/office/powerpoint/2010/main" val="31465155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730E1E7-82E6-4BC3-8449-28C1EEDB3A91}"/>
              </a:ext>
            </a:extLst>
          </p:cNvPr>
          <p:cNvSpPr txBox="1"/>
          <p:nvPr/>
        </p:nvSpPr>
        <p:spPr>
          <a:xfrm>
            <a:off x="8305800" y="6229866"/>
            <a:ext cx="3680354" cy="369332"/>
          </a:xfrm>
          <a:prstGeom prst="rect">
            <a:avLst/>
          </a:prstGeom>
          <a:noFill/>
        </p:spPr>
        <p:txBody>
          <a:bodyPr wrap="square" rtlCol="0">
            <a:spAutoFit/>
          </a:bodyPr>
          <a:lstStyle/>
          <a:p>
            <a:pPr algn="r"/>
            <a:r>
              <a:rPr lang="fr-FR" dirty="0"/>
              <a:t>Projet 6</a:t>
            </a:r>
          </a:p>
        </p:txBody>
      </p:sp>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sp>
        <p:nvSpPr>
          <p:cNvPr id="9" name="Espace réservé du contenu 8">
            <a:extLst>
              <a:ext uri="{FF2B5EF4-FFF2-40B4-BE49-F238E27FC236}">
                <a16:creationId xmlns:a16="http://schemas.microsoft.com/office/drawing/2014/main" id="{B7524F50-1876-8AC0-A39E-3200F43ACEF6}"/>
              </a:ext>
            </a:extLst>
          </p:cNvPr>
          <p:cNvSpPr>
            <a:spLocks noGrp="1"/>
          </p:cNvSpPr>
          <p:nvPr>
            <p:ph idx="1"/>
          </p:nvPr>
        </p:nvSpPr>
        <p:spPr>
          <a:xfrm>
            <a:off x="861238" y="1464657"/>
            <a:ext cx="10515600" cy="5520933"/>
          </a:xfrm>
        </p:spPr>
        <p:txBody>
          <a:bodyPr>
            <a:normAutofit/>
          </a:bodyPr>
          <a:lstStyle/>
          <a:p>
            <a:pPr marL="0" indent="0" algn="l">
              <a:buNone/>
            </a:pPr>
            <a:r>
              <a:rPr lang="fr-FR" sz="4000" b="0" i="0" u="none" strike="noStrike" baseline="0" dirty="0">
                <a:latin typeface="AGaramondPro-Regular"/>
              </a:rPr>
              <a:t>« Alors, la baleine ouvrit la bouche grande, grande, grande, comme si elle allait se fendre jusqu’à la queue, et elle avala le Nautonier naufragé, avec son radeau, sa culotte de droguet bleu, ses bretelles (n’oublie pas) et son couteau de matelot. Elle serra tout bien au chaud </a:t>
            </a:r>
            <a:r>
              <a:rPr lang="fr-FR" sz="4000" b="1" i="0" u="none" strike="noStrike" baseline="0" dirty="0">
                <a:latin typeface="AGaramondPro-Bold"/>
              </a:rPr>
              <a:t>dans les placards tout noirs </a:t>
            </a:r>
            <a:r>
              <a:rPr lang="fr-FR" sz="4000" b="0" i="0" u="none" strike="noStrike" baseline="0" dirty="0">
                <a:latin typeface="AGaramondPro-Regular"/>
              </a:rPr>
              <a:t>de son petit intérieur, et puis elle fit claquer sa langue, – comme ça – et tourna trois fois sur sa queue. »</a:t>
            </a:r>
            <a:endParaRPr lang="fr-FR" sz="19900" b="0" i="0" u="none" strike="noStrike" baseline="0" dirty="0">
              <a:latin typeface="MyriadPro-SemiCn"/>
            </a:endParaRPr>
          </a:p>
        </p:txBody>
      </p:sp>
      <p:sp>
        <p:nvSpPr>
          <p:cNvPr id="12" name="Titre 1">
            <a:extLst>
              <a:ext uri="{FF2B5EF4-FFF2-40B4-BE49-F238E27FC236}">
                <a16:creationId xmlns:a16="http://schemas.microsoft.com/office/drawing/2014/main" id="{30B07435-169D-4980-93B8-7D892FEFD7E8}"/>
              </a:ext>
            </a:extLst>
          </p:cNvPr>
          <p:cNvSpPr>
            <a:spLocks noGrp="1"/>
          </p:cNvSpPr>
          <p:nvPr>
            <p:ph type="title"/>
          </p:nvPr>
        </p:nvSpPr>
        <p:spPr>
          <a:xfrm>
            <a:off x="2277799" y="258802"/>
            <a:ext cx="7371298" cy="500269"/>
          </a:xfrm>
        </p:spPr>
        <p:txBody>
          <a:bodyPr>
            <a:noAutofit/>
          </a:bodyPr>
          <a:lstStyle/>
          <a:p>
            <a:pPr algn="ctr"/>
            <a:r>
              <a:rPr lang="fr-FR" sz="4000" b="1" dirty="0">
                <a:solidFill>
                  <a:srgbClr val="7030A0"/>
                </a:solidFill>
              </a:rPr>
              <a:t>Extrait : la baleine et son gosier</a:t>
            </a:r>
          </a:p>
        </p:txBody>
      </p:sp>
      <p:pic>
        <p:nvPicPr>
          <p:cNvPr id="7" name="Image 6">
            <a:extLst>
              <a:ext uri="{FF2B5EF4-FFF2-40B4-BE49-F238E27FC236}">
                <a16:creationId xmlns:a16="http://schemas.microsoft.com/office/drawing/2014/main" id="{C768FB3D-CFD0-9722-A8E3-5BDF8607B204}"/>
              </a:ext>
            </a:extLst>
          </p:cNvPr>
          <p:cNvPicPr>
            <a:picLocks noChangeAspect="1"/>
          </p:cNvPicPr>
          <p:nvPr/>
        </p:nvPicPr>
        <p:blipFill>
          <a:blip r:embed="rId3"/>
          <a:stretch>
            <a:fillRect/>
          </a:stretch>
        </p:blipFill>
        <p:spPr>
          <a:xfrm>
            <a:off x="10592747" y="258802"/>
            <a:ext cx="1292560" cy="1440000"/>
          </a:xfrm>
          <a:prstGeom prst="rect">
            <a:avLst/>
          </a:prstGeom>
        </p:spPr>
      </p:pic>
    </p:spTree>
    <p:extLst>
      <p:ext uri="{BB962C8B-B14F-4D97-AF65-F5344CB8AC3E}">
        <p14:creationId xmlns:p14="http://schemas.microsoft.com/office/powerpoint/2010/main" val="4043550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A730E1E7-82E6-4BC3-8449-28C1EEDB3A91}"/>
              </a:ext>
            </a:extLst>
          </p:cNvPr>
          <p:cNvSpPr txBox="1"/>
          <p:nvPr/>
        </p:nvSpPr>
        <p:spPr>
          <a:xfrm>
            <a:off x="8305800" y="6229866"/>
            <a:ext cx="3680354" cy="369332"/>
          </a:xfrm>
          <a:prstGeom prst="rect">
            <a:avLst/>
          </a:prstGeom>
          <a:noFill/>
        </p:spPr>
        <p:txBody>
          <a:bodyPr wrap="square" rtlCol="0">
            <a:spAutoFit/>
          </a:bodyPr>
          <a:lstStyle/>
          <a:p>
            <a:pPr algn="r"/>
            <a:r>
              <a:rPr lang="fr-FR" dirty="0"/>
              <a:t>Projet 6</a:t>
            </a:r>
          </a:p>
        </p:txBody>
      </p:sp>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sp>
        <p:nvSpPr>
          <p:cNvPr id="9" name="Espace réservé du contenu 8">
            <a:extLst>
              <a:ext uri="{FF2B5EF4-FFF2-40B4-BE49-F238E27FC236}">
                <a16:creationId xmlns:a16="http://schemas.microsoft.com/office/drawing/2014/main" id="{B7524F50-1876-8AC0-A39E-3200F43ACEF6}"/>
              </a:ext>
            </a:extLst>
          </p:cNvPr>
          <p:cNvSpPr>
            <a:spLocks noGrp="1"/>
          </p:cNvSpPr>
          <p:nvPr>
            <p:ph idx="1"/>
          </p:nvPr>
        </p:nvSpPr>
        <p:spPr>
          <a:xfrm>
            <a:off x="861238" y="1464657"/>
            <a:ext cx="10515600" cy="5520933"/>
          </a:xfrm>
        </p:spPr>
        <p:txBody>
          <a:bodyPr>
            <a:normAutofit fontScale="92500" lnSpcReduction="10000"/>
          </a:bodyPr>
          <a:lstStyle/>
          <a:p>
            <a:pPr marL="0" indent="0" algn="l">
              <a:buNone/>
            </a:pPr>
            <a:r>
              <a:rPr lang="fr-FR" sz="3600" b="0" i="0" u="none" strike="noStrike" baseline="0" dirty="0">
                <a:latin typeface="AGaramondPro-Regular"/>
              </a:rPr>
              <a:t>« Mais aussitôt que le Nautonier, lequel était homme d’infinie-ressource-et-sagacité, se trouva pour de bon au chaud dans le fin fond des placards tout noirs du ventre de la baleine, il se mit à danser et valser, à frapper et taper, à rogner et couper, à tordre et à mordre, à bondir et mugir, à ramper et saper, à moudre et découdre, à choir et s’asseoir, à gueuler et piler, à exécuter des gigues aux endroits qu’il ne fallait pas si bien que la baleine ne se sentit pas du tout heureuse.</a:t>
            </a:r>
          </a:p>
          <a:p>
            <a:pPr marL="0" indent="0" algn="l">
              <a:buNone/>
            </a:pPr>
            <a:r>
              <a:rPr lang="fr-FR" sz="3600" b="0" i="0" u="none" strike="noStrike" baseline="0" dirty="0">
                <a:latin typeface="AGaramondPro-Regular"/>
              </a:rPr>
              <a:t>De sorte qu’elle dit au </a:t>
            </a:r>
            <a:r>
              <a:rPr lang="fr-FR" sz="3600" b="0" i="0" u="none" strike="noStrike" baseline="0" dirty="0" err="1">
                <a:latin typeface="AGaramondPro-Regular"/>
              </a:rPr>
              <a:t>Poisson-plein-d’astuce</a:t>
            </a:r>
            <a:r>
              <a:rPr lang="fr-FR" sz="3600" b="0" i="0" u="none" strike="noStrike" baseline="0" dirty="0">
                <a:latin typeface="AGaramondPro-Regular"/>
              </a:rPr>
              <a:t> :</a:t>
            </a:r>
          </a:p>
          <a:p>
            <a:pPr marL="0" indent="0" algn="l">
              <a:buNone/>
            </a:pPr>
            <a:r>
              <a:rPr lang="fr-FR" sz="3600" b="0" i="0" u="none" strike="noStrike" baseline="0" dirty="0">
                <a:latin typeface="AGaramondPro-Regular"/>
              </a:rPr>
              <a:t>« Cet homme a beaucoup d’arêtes. En outre, il me donne le hoquet. Que faut-il faire ? »</a:t>
            </a:r>
            <a:endParaRPr lang="fr-FR" sz="20000" b="0" i="0" u="none" strike="noStrike" baseline="0" dirty="0">
              <a:latin typeface="MyriadPro-SemiCn"/>
            </a:endParaRPr>
          </a:p>
        </p:txBody>
      </p:sp>
      <p:sp>
        <p:nvSpPr>
          <p:cNvPr id="12" name="Titre 1">
            <a:extLst>
              <a:ext uri="{FF2B5EF4-FFF2-40B4-BE49-F238E27FC236}">
                <a16:creationId xmlns:a16="http://schemas.microsoft.com/office/drawing/2014/main" id="{30B07435-169D-4980-93B8-7D892FEFD7E8}"/>
              </a:ext>
            </a:extLst>
          </p:cNvPr>
          <p:cNvSpPr>
            <a:spLocks noGrp="1"/>
          </p:cNvSpPr>
          <p:nvPr>
            <p:ph type="title"/>
          </p:nvPr>
        </p:nvSpPr>
        <p:spPr>
          <a:xfrm>
            <a:off x="2277799" y="258802"/>
            <a:ext cx="7371298" cy="500269"/>
          </a:xfrm>
        </p:spPr>
        <p:txBody>
          <a:bodyPr>
            <a:noAutofit/>
          </a:bodyPr>
          <a:lstStyle/>
          <a:p>
            <a:pPr algn="ctr"/>
            <a:r>
              <a:rPr lang="fr-FR" sz="4000" b="1" dirty="0">
                <a:solidFill>
                  <a:srgbClr val="7030A0"/>
                </a:solidFill>
              </a:rPr>
              <a:t>Extrait : la baleine et son gosier</a:t>
            </a:r>
          </a:p>
        </p:txBody>
      </p:sp>
      <p:pic>
        <p:nvPicPr>
          <p:cNvPr id="7" name="Image 6">
            <a:extLst>
              <a:ext uri="{FF2B5EF4-FFF2-40B4-BE49-F238E27FC236}">
                <a16:creationId xmlns:a16="http://schemas.microsoft.com/office/drawing/2014/main" id="{C768FB3D-CFD0-9722-A8E3-5BDF8607B204}"/>
              </a:ext>
            </a:extLst>
          </p:cNvPr>
          <p:cNvPicPr>
            <a:picLocks noChangeAspect="1"/>
          </p:cNvPicPr>
          <p:nvPr/>
        </p:nvPicPr>
        <p:blipFill>
          <a:blip r:embed="rId3"/>
          <a:stretch>
            <a:fillRect/>
          </a:stretch>
        </p:blipFill>
        <p:spPr>
          <a:xfrm>
            <a:off x="10592747" y="258802"/>
            <a:ext cx="1292560" cy="1440000"/>
          </a:xfrm>
          <a:prstGeom prst="rect">
            <a:avLst/>
          </a:prstGeom>
        </p:spPr>
      </p:pic>
    </p:spTree>
    <p:extLst>
      <p:ext uri="{BB962C8B-B14F-4D97-AF65-F5344CB8AC3E}">
        <p14:creationId xmlns:p14="http://schemas.microsoft.com/office/powerpoint/2010/main" val="3518026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9A45E"/>
        </a:solidFill>
        <a:effectLst/>
      </p:bgPr>
    </p:bg>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ED302241-8232-43AC-95BD-73F6CA6D52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883"/>
            <a:ext cx="852621" cy="399099"/>
          </a:xfrm>
          <a:prstGeom prst="rect">
            <a:avLst/>
          </a:prstGeom>
        </p:spPr>
      </p:pic>
      <p:pic>
        <p:nvPicPr>
          <p:cNvPr id="3" name="Image 2">
            <a:extLst>
              <a:ext uri="{FF2B5EF4-FFF2-40B4-BE49-F238E27FC236}">
                <a16:creationId xmlns:a16="http://schemas.microsoft.com/office/drawing/2014/main" id="{6E8FD505-7FA8-81A3-D640-677ADBFECF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2923" y="189000"/>
            <a:ext cx="4486154" cy="648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2797764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128</TotalTime>
  <Words>258</Words>
  <Application>Microsoft Office PowerPoint</Application>
  <PresentationFormat>Grand écran</PresentationFormat>
  <Paragraphs>11</Paragraphs>
  <Slides>4</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4</vt:i4>
      </vt:variant>
    </vt:vector>
  </HeadingPairs>
  <TitlesOfParts>
    <vt:vector size="11" baseType="lpstr">
      <vt:lpstr>AGaramondPro-Bold</vt:lpstr>
      <vt:lpstr>AGaramondPro-Regular</vt:lpstr>
      <vt:lpstr>Arial</vt:lpstr>
      <vt:lpstr>Calibri</vt:lpstr>
      <vt:lpstr>Calibri Light</vt:lpstr>
      <vt:lpstr>MyriadPro-SemiCn</vt:lpstr>
      <vt:lpstr>Thème Office</vt:lpstr>
      <vt:lpstr>Stratégie 3: Repérer les inférences  pour comprendre. </vt:lpstr>
      <vt:lpstr>Extrait : la baleine et son gosier</vt:lpstr>
      <vt:lpstr>Extrait : la baleine et son gosier</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Activité d’oral</dc:title>
  <dc:creator>MHF</dc:creator>
  <cp:lastModifiedBy>MH</cp:lastModifiedBy>
  <cp:revision>38</cp:revision>
  <dcterms:created xsi:type="dcterms:W3CDTF">2021-07-17T07:25:24Z</dcterms:created>
  <dcterms:modified xsi:type="dcterms:W3CDTF">2022-09-08T00:07:41Z</dcterms:modified>
</cp:coreProperties>
</file>